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9"/>
  </p:notesMasterIdLst>
  <p:sldIdLst>
    <p:sldId id="256" r:id="rId2"/>
    <p:sldId id="269" r:id="rId3"/>
    <p:sldId id="270" r:id="rId4"/>
    <p:sldId id="271" r:id="rId5"/>
    <p:sldId id="272" r:id="rId6"/>
    <p:sldId id="273" r:id="rId7"/>
    <p:sldId id="274" r:id="rId8"/>
    <p:sldId id="275" r:id="rId9"/>
    <p:sldId id="276" r:id="rId10"/>
    <p:sldId id="278" r:id="rId11"/>
    <p:sldId id="277" r:id="rId12"/>
    <p:sldId id="279" r:id="rId13"/>
    <p:sldId id="280" r:id="rId14"/>
    <p:sldId id="281" r:id="rId15"/>
    <p:sldId id="282" r:id="rId16"/>
    <p:sldId id="283" r:id="rId17"/>
    <p:sldId id="284" r:id="rId1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C99595-A563-4854-A6F6-74D6FA03D768}" type="datetimeFigureOut">
              <a:rPr lang="fr-CA" smtClean="0"/>
              <a:t>2022-09-07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5AA06A-DD29-4DDC-86AD-C0C34518BF70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41038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B1301A-08FD-48F6-A38B-F408BEFFEC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BE120B7-638B-4693-B74C-41963DE5DA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89D023B-CB11-43F3-9601-8349671A6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837DC-1CF8-4248-B6BE-23BE977A748C}" type="datetime1">
              <a:rPr lang="fr-CA" smtClean="0"/>
              <a:t>2022-09-07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B056B1E-ECD1-457A-9E35-554FAEF55A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3E4D889-D795-4EA1-B99F-DEE27B2B9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5E62-E457-4AA2-8C0B-BFE71E3E8F18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085736586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BD9EC1-5902-4C27-ABC3-18BE75811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C679BA8-33B8-4F0F-82D0-56F8619F23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CEF117C-3CFD-432A-9E78-3B666EE42D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837DC-1CF8-4248-B6BE-23BE977A748C}" type="datetime1">
              <a:rPr lang="fr-CA" smtClean="0"/>
              <a:t>2022-09-07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C3EA885-6230-479F-9041-1F3BD3B6B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CB4BB0F-BFFF-43F8-9EF1-8F2FE5247C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5E62-E457-4AA2-8C0B-BFE71E3E8F18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2621372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106355EA-111A-465B-90B3-7B95AB9D7E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C572860-CC55-4609-8C29-26591BA500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6865D9A-3458-48EE-ACC2-5D348D4BD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837DC-1CF8-4248-B6BE-23BE977A748C}" type="datetime1">
              <a:rPr lang="fr-CA" smtClean="0"/>
              <a:t>2022-09-07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F3670A6-8A70-4EC9-83A6-8F5F34F34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26AEA22-37E0-4F0D-BD75-7969DE1F93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5E62-E457-4AA2-8C0B-BFE71E3E8F18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01211495"/>
      </p:ext>
    </p:extLst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A2D089C-846D-4B81-BCEA-4B0F4A19E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437E80B-AFBB-48D8-8A2A-459CF2D954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EA91874-40AF-42A7-834F-14754DCB6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837DC-1CF8-4248-B6BE-23BE977A748C}" type="datetime1">
              <a:rPr lang="fr-CA" smtClean="0"/>
              <a:t>2022-09-07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48DD95A-48E1-45F2-B808-5806E5C47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860FBD-FF23-4D45-8DF7-7E0EEC660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5E62-E457-4AA2-8C0B-BFE71E3E8F18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16260370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9EC701C-06EA-4DD1-947A-67D7D43D42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28322E6-67AB-4AB4-88F2-8856666E69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B79AACD-FF0B-4206-A60D-F88A94548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837DC-1CF8-4248-B6BE-23BE977A748C}" type="datetime1">
              <a:rPr lang="fr-CA" smtClean="0"/>
              <a:t>2022-09-07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8F10513-D3C1-4A92-A21D-05F0295CC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1FA5B29-F0FF-4FE9-A1F4-3F247D9EDA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5E62-E457-4AA2-8C0B-BFE71E3E8F18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98199091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CD3A9B5-D89F-450A-8E23-1DB2F5849F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1FCFE09-0BF5-40FD-8C35-6FBB391150B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C66C369-5F02-44D1-BD38-872975E31F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21F49C5-3F3D-410B-A4DB-549773B1CC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837DC-1CF8-4248-B6BE-23BE977A748C}" type="datetime1">
              <a:rPr lang="fr-CA" smtClean="0"/>
              <a:t>2022-09-07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2779E02-7A9F-4015-9221-812BEAC0B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8861E9E-B890-41B1-8CE8-AC8CAD263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5E62-E457-4AA2-8C0B-BFE71E3E8F18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91388030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F169D9-F2C9-4102-9F01-4FA1F6A232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7849073-94E5-4C35-9574-3A64E429C9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FB04D5D-A55E-42ED-B723-C04CC39EF7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0F6C5FA-1135-4148-9555-5FC376A6F9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A811EFC-828B-47C0-AB4F-651AAD9587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6D5E8E63-8AE5-4535-A9B2-92FFCAB10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837DC-1CF8-4248-B6BE-23BE977A748C}" type="datetime1">
              <a:rPr lang="fr-CA" smtClean="0"/>
              <a:t>2022-09-07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06E1B62-FEBE-4B34-8E24-C34BFF2E2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E6908997-28FC-4269-AEE3-EF03AC752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5E62-E457-4AA2-8C0B-BFE71E3E8F18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07506043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EC2EE23-3849-4F57-BAB0-9EE79022E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C9FC575-33D6-4602-8ACA-8ECBF0071F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837DC-1CF8-4248-B6BE-23BE977A748C}" type="datetime1">
              <a:rPr lang="fr-CA" smtClean="0"/>
              <a:t>2022-09-07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9C2F3A3-3E42-4B97-A6CF-FF10BA3E6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0F2EA35-C858-4894-89A0-A11EEE0797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5E62-E457-4AA2-8C0B-BFE71E3E8F18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03234333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7E26E23-2090-4B17-BDCF-561726719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837DC-1CF8-4248-B6BE-23BE977A748C}" type="datetime1">
              <a:rPr lang="fr-CA" smtClean="0"/>
              <a:t>2022-09-07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8ADE1EC-92EC-46F4-BAFA-3761AB408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AAF48E1-EFEE-42F4-B29E-C327C8A19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5E62-E457-4AA2-8C0B-BFE71E3E8F18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11818990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05ACD10-C8B3-4155-BA4D-B109A44627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021BADA-88BE-44B8-8589-490FE29F38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3768AAA-757A-4275-AC5B-15042C3364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408C854-3151-47FA-8BA7-6787A4685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837DC-1CF8-4248-B6BE-23BE977A748C}" type="datetime1">
              <a:rPr lang="fr-CA" smtClean="0"/>
              <a:t>2022-09-07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1205998-E382-4C9E-B81E-DC540737B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D6CA1C2-B28E-4D00-84BB-585685FC5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5E62-E457-4AA2-8C0B-BFE71E3E8F18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5465409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386B277-C7A2-4858-8367-3A0DA8010C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73410BED-24AD-425D-B4F2-3D6BE08ECEA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D300654-0DE4-4084-B8D6-62DA3E0D11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2017FBB-D56B-4DB4-8576-551053EBD1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837DC-1CF8-4248-B6BE-23BE977A748C}" type="datetime1">
              <a:rPr lang="fr-CA" smtClean="0"/>
              <a:t>2022-09-07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4A3CF7E-4DE1-49FE-90ED-00868C8FC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748D79E-AC23-47D0-89C0-EE1B7B0BF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5E62-E457-4AA2-8C0B-BFE71E3E8F18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61915327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66FFF25-933B-45A6-B49E-98CAEC9CE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D872388-7482-4C6D-AD73-A1240BCE44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6F885E7-14CA-4F11-8DB3-62E50320BF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6837DC-1CF8-4248-B6BE-23BE977A748C}" type="datetime1">
              <a:rPr lang="fr-CA" smtClean="0"/>
              <a:t>2022-09-07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1067046-B859-4696-B2B4-42ADF08A16C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06BF7FA-A4AD-4E27-AAEE-A76CDEB83E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FE5E62-E457-4AA2-8C0B-BFE71E3E8F18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44546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1.png"/><Relationship Id="rId7" Type="http://schemas.openxmlformats.org/officeDocument/2006/relationships/image" Target="../media/image1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4.png"/><Relationship Id="rId9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8D18A7-63CE-D78E-3E44-FBA1031BDA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Meeting 7 septembre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0A10C8-E1B6-EAB2-C9DD-48FA0212766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Xavier Lebeuf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0C65AAA-B593-4ACC-9749-18ADB5235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5E62-E457-4AA2-8C0B-BFE71E3E8F18}" type="slidenum">
              <a:rPr lang="fr-CA" smtClean="0"/>
              <a:t>1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754193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BDDAA3-45DB-236C-D745-1B81E7385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250" y="411514"/>
            <a:ext cx="5619750" cy="638175"/>
          </a:xfrm>
        </p:spPr>
        <p:txBody>
          <a:bodyPr>
            <a:normAutofit fontScale="90000"/>
          </a:bodyPr>
          <a:lstStyle/>
          <a:p>
            <a:r>
              <a:rPr lang="fr-CA" dirty="0"/>
              <a:t>Implémentation, 5 algos</a:t>
            </a:r>
          </a:p>
        </p:txBody>
      </p:sp>
      <p:sp>
        <p:nvSpPr>
          <p:cNvPr id="21" name="Espace réservé du contenu 2">
            <a:extLst>
              <a:ext uri="{FF2B5EF4-FFF2-40B4-BE49-F238E27FC236}">
                <a16:creationId xmlns:a16="http://schemas.microsoft.com/office/drawing/2014/main" id="{BB5248D4-1CB3-484A-B141-0BC98BAAAA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90289"/>
            <a:ext cx="10515600" cy="4238320"/>
          </a:xfrm>
        </p:spPr>
        <p:txBody>
          <a:bodyPr/>
          <a:lstStyle/>
          <a:p>
            <a:r>
              <a:rPr lang="fr-CA" dirty="0"/>
              <a:t>Cas de base:     </a:t>
            </a:r>
            <a:r>
              <a:rPr lang="fr-CA" dirty="0" err="1"/>
              <a:t>toujour</a:t>
            </a:r>
            <a:r>
              <a:rPr lang="fr-CA" dirty="0"/>
              <a:t> à 1 </a:t>
            </a:r>
          </a:p>
          <a:p>
            <a:r>
              <a:rPr lang="fr-CA" dirty="0" err="1"/>
              <a:t>Evals</a:t>
            </a:r>
            <a:r>
              <a:rPr lang="fr-CA" dirty="0"/>
              <a:t> selon partition et interruptions</a:t>
            </a:r>
          </a:p>
          <a:p>
            <a:r>
              <a:rPr lang="fr-CA" dirty="0"/>
              <a:t>2 phases:</a:t>
            </a:r>
          </a:p>
          <a:p>
            <a:pPr lvl="1"/>
            <a:r>
              <a:rPr lang="fr-CA" dirty="0"/>
              <a:t>      toujours à 1 tant qu’aucun point réalisable n’a été trouvé</a:t>
            </a:r>
          </a:p>
          <a:p>
            <a:pPr lvl="1"/>
            <a:r>
              <a:rPr lang="fr-CA" dirty="0" err="1"/>
              <a:t>Interuptions</a:t>
            </a:r>
            <a:r>
              <a:rPr lang="fr-CA" dirty="0"/>
              <a:t> après qu’un point réalisable a été trouvé</a:t>
            </a:r>
          </a:p>
          <a:p>
            <a:r>
              <a:rPr lang="fr-CA" dirty="0"/>
              <a:t>2 phases en appliquant toujours l’EB</a:t>
            </a:r>
          </a:p>
          <a:p>
            <a:r>
              <a:rPr lang="fr-CA" dirty="0"/>
              <a:t>2 phases (saut de phase pas automatisé) :</a:t>
            </a:r>
          </a:p>
          <a:p>
            <a:pPr lvl="1"/>
            <a:r>
              <a:rPr lang="fr-CA" dirty="0"/>
              <a:t>PB pour la phase 1</a:t>
            </a:r>
          </a:p>
          <a:p>
            <a:pPr lvl="1"/>
            <a:r>
              <a:rPr lang="fr-CA" dirty="0"/>
              <a:t>EB pour la phase 2</a:t>
            </a:r>
          </a:p>
          <a:p>
            <a:pPr lvl="1"/>
            <a:endParaRPr lang="fr-CA" dirty="0"/>
          </a:p>
          <a:p>
            <a:pPr lvl="1"/>
            <a:endParaRPr lang="fr-CA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E21A32B-D021-454F-F605-544AA27E9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5E62-E457-4AA2-8C0B-BFE71E3E8F18}" type="slidenum">
              <a:rPr lang="fr-CA" smtClean="0"/>
              <a:t>10</a:t>
            </a:fld>
            <a:endParaRPr lang="fr-CA"/>
          </a:p>
        </p:txBody>
      </p:sp>
      <p:pic>
        <p:nvPicPr>
          <p:cNvPr id="23" name="Image 22">
            <a:extLst>
              <a:ext uri="{FF2B5EF4-FFF2-40B4-BE49-F238E27FC236}">
                <a16:creationId xmlns:a16="http://schemas.microsoft.com/office/drawing/2014/main" id="{9DD42E89-F7B9-4A37-8498-B67CA8C3D9C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0065" b="12565"/>
          <a:stretch/>
        </p:blipFill>
        <p:spPr>
          <a:xfrm>
            <a:off x="2984797" y="1190288"/>
            <a:ext cx="385313" cy="465749"/>
          </a:xfrm>
          <a:prstGeom prst="rect">
            <a:avLst/>
          </a:prstGeom>
        </p:spPr>
      </p:pic>
      <p:pic>
        <p:nvPicPr>
          <p:cNvPr id="25" name="Image 24">
            <a:extLst>
              <a:ext uri="{FF2B5EF4-FFF2-40B4-BE49-F238E27FC236}">
                <a16:creationId xmlns:a16="http://schemas.microsoft.com/office/drawing/2014/main" id="{39281C1E-5D5B-4734-87CC-3BAEA3C9417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0065" b="12565"/>
          <a:stretch/>
        </p:blipFill>
        <p:spPr>
          <a:xfrm>
            <a:off x="1622722" y="2586525"/>
            <a:ext cx="385313" cy="465749"/>
          </a:xfrm>
          <a:prstGeom prst="rect">
            <a:avLst/>
          </a:prstGeom>
        </p:spPr>
      </p:pic>
      <p:sp>
        <p:nvSpPr>
          <p:cNvPr id="27" name="Espace réservé du contenu 2">
            <a:extLst>
              <a:ext uri="{FF2B5EF4-FFF2-40B4-BE49-F238E27FC236}">
                <a16:creationId xmlns:a16="http://schemas.microsoft.com/office/drawing/2014/main" id="{29BF2FC6-A634-48EE-96B7-513FC1239FE9}"/>
              </a:ext>
            </a:extLst>
          </p:cNvPr>
          <p:cNvSpPr txBox="1">
            <a:spLocks/>
          </p:cNvSpPr>
          <p:nvPr/>
        </p:nvSpPr>
        <p:spPr>
          <a:xfrm>
            <a:off x="647700" y="5569209"/>
            <a:ext cx="11363325" cy="1152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CA" dirty="0"/>
              <a:t>* Évaluation à     = 1 ajoutée lorsque NOMAD trouve un nouveau champion</a:t>
            </a:r>
          </a:p>
          <a:p>
            <a:pPr marL="0" indent="0">
              <a:buNone/>
            </a:pPr>
            <a:r>
              <a:rPr lang="fr-CA" dirty="0"/>
              <a:t>* Solar 7 seulement: partition optimale trouvé en forçant     = 1</a:t>
            </a:r>
          </a:p>
          <a:p>
            <a:pPr marL="0" indent="0">
              <a:buNone/>
            </a:pPr>
            <a:endParaRPr lang="fr-CA" dirty="0"/>
          </a:p>
        </p:txBody>
      </p:sp>
      <p:pic>
        <p:nvPicPr>
          <p:cNvPr id="29" name="Image 28">
            <a:extLst>
              <a:ext uri="{FF2B5EF4-FFF2-40B4-BE49-F238E27FC236}">
                <a16:creationId xmlns:a16="http://schemas.microsoft.com/office/drawing/2014/main" id="{79115DC4-F2B6-4C40-894E-F30763DCE01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0065" b="12565"/>
          <a:stretch/>
        </p:blipFill>
        <p:spPr>
          <a:xfrm>
            <a:off x="9004597" y="6011938"/>
            <a:ext cx="385313" cy="465749"/>
          </a:xfrm>
          <a:prstGeom prst="rect">
            <a:avLst/>
          </a:prstGeom>
        </p:spPr>
      </p:pic>
      <p:pic>
        <p:nvPicPr>
          <p:cNvPr id="31" name="Image 30">
            <a:extLst>
              <a:ext uri="{FF2B5EF4-FFF2-40B4-BE49-F238E27FC236}">
                <a16:creationId xmlns:a16="http://schemas.microsoft.com/office/drawing/2014/main" id="{328889AF-DA2A-492A-AA3A-821F9C64D87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0065" b="12565"/>
          <a:stretch/>
        </p:blipFill>
        <p:spPr>
          <a:xfrm>
            <a:off x="2792140" y="5508089"/>
            <a:ext cx="385313" cy="465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5500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Espace réservé du contenu 5">
            <a:extLst>
              <a:ext uri="{FF2B5EF4-FFF2-40B4-BE49-F238E27FC236}">
                <a16:creationId xmlns:a16="http://schemas.microsoft.com/office/drawing/2014/main" id="{4B45621F-287E-46FF-ABF6-27461D46035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5758" y="265429"/>
            <a:ext cx="10142417" cy="6592571"/>
          </a:xfr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3C2FF3EC-0C6E-7AAA-6A59-1FEC610F1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" y="136525"/>
            <a:ext cx="2331427" cy="835025"/>
          </a:xfrm>
        </p:spPr>
        <p:txBody>
          <a:bodyPr>
            <a:normAutofit/>
          </a:bodyPr>
          <a:lstStyle/>
          <a:p>
            <a:r>
              <a:rPr lang="fr-CA" dirty="0"/>
              <a:t>Résultats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9BBECC2-B403-9317-D944-CB4F51E99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5E62-E457-4AA2-8C0B-BFE71E3E8F18}" type="slidenum">
              <a:rPr lang="fr-CA" smtClean="0"/>
              <a:t>11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020541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C2FF3EC-0C6E-7AAA-6A59-1FEC610F1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" y="136525"/>
            <a:ext cx="2333625" cy="835025"/>
          </a:xfrm>
        </p:spPr>
        <p:txBody>
          <a:bodyPr>
            <a:normAutofit/>
          </a:bodyPr>
          <a:lstStyle/>
          <a:p>
            <a:r>
              <a:rPr lang="fr-CA" dirty="0"/>
              <a:t>Résultats</a:t>
            </a:r>
          </a:p>
        </p:txBody>
      </p:sp>
      <p:pic>
        <p:nvPicPr>
          <p:cNvPr id="8" name="Espace réservé du contenu 7">
            <a:extLst>
              <a:ext uri="{FF2B5EF4-FFF2-40B4-BE49-F238E27FC236}">
                <a16:creationId xmlns:a16="http://schemas.microsoft.com/office/drawing/2014/main" id="{2DBFB64B-5485-414B-9BA7-099EA9C1318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2675" y="688181"/>
            <a:ext cx="8502254" cy="5668169"/>
          </a:xfrm>
        </p:spPr>
      </p:pic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9BBECC2-B403-9317-D944-CB4F51E99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5E62-E457-4AA2-8C0B-BFE71E3E8F18}" type="slidenum">
              <a:rPr lang="fr-CA" smtClean="0"/>
              <a:t>12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026419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C2FF3EC-0C6E-7AAA-6A59-1FEC610F1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" y="136525"/>
            <a:ext cx="2333625" cy="835025"/>
          </a:xfrm>
        </p:spPr>
        <p:txBody>
          <a:bodyPr>
            <a:normAutofit/>
          </a:bodyPr>
          <a:lstStyle/>
          <a:p>
            <a:r>
              <a:rPr lang="fr-CA" dirty="0"/>
              <a:t>Résultats</a:t>
            </a:r>
          </a:p>
        </p:txBody>
      </p:sp>
      <p:pic>
        <p:nvPicPr>
          <p:cNvPr id="7" name="Espace réservé du contenu 6" descr="Une image contenant texte, plaque, tableau de points, capture d’écran&#10;&#10;Description générée automatiquement">
            <a:extLst>
              <a:ext uri="{FF2B5EF4-FFF2-40B4-BE49-F238E27FC236}">
                <a16:creationId xmlns:a16="http://schemas.microsoft.com/office/drawing/2014/main" id="{92F9F0A1-B81B-4B1E-880A-3537B4D54A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225" y="896937"/>
            <a:ext cx="5149875" cy="5641975"/>
          </a:xfrm>
        </p:spPr>
      </p:pic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9BBECC2-B403-9317-D944-CB4F51E99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5E62-E457-4AA2-8C0B-BFE71E3E8F18}" type="slidenum">
              <a:rPr lang="fr-CA" smtClean="0"/>
              <a:t>13</a:t>
            </a:fld>
            <a:endParaRPr lang="fr-CA"/>
          </a:p>
        </p:txBody>
      </p:sp>
      <p:pic>
        <p:nvPicPr>
          <p:cNvPr id="10" name="Image 9" descr="Une image contenant texte, tableau de points, plaque, capture d’écran&#10;&#10;Description générée automatiquement">
            <a:extLst>
              <a:ext uri="{FF2B5EF4-FFF2-40B4-BE49-F238E27FC236}">
                <a16:creationId xmlns:a16="http://schemas.microsoft.com/office/drawing/2014/main" id="{BA47A0F0-CFFF-43E0-B407-08EE1C7208F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4999" y="896937"/>
            <a:ext cx="5149875" cy="5666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907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C2FF3EC-0C6E-7AAA-6A59-1FEC610F1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" y="136525"/>
            <a:ext cx="2333625" cy="835025"/>
          </a:xfrm>
        </p:spPr>
        <p:txBody>
          <a:bodyPr>
            <a:normAutofit/>
          </a:bodyPr>
          <a:lstStyle/>
          <a:p>
            <a:r>
              <a:rPr lang="fr-CA" dirty="0"/>
              <a:t>Résultats</a:t>
            </a:r>
          </a:p>
        </p:txBody>
      </p:sp>
      <p:pic>
        <p:nvPicPr>
          <p:cNvPr id="8" name="Espace réservé du contenu 7" descr="Une image contenant texte, tableau de points, métal, plaque&#10;&#10;Description générée automatiquement">
            <a:extLst>
              <a:ext uri="{FF2B5EF4-FFF2-40B4-BE49-F238E27FC236}">
                <a16:creationId xmlns:a16="http://schemas.microsoft.com/office/drawing/2014/main" id="{8E065173-4A7F-46DC-A533-4CE7ED33858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6870" y="654843"/>
            <a:ext cx="6879462" cy="5548313"/>
          </a:xfrm>
        </p:spPr>
      </p:pic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9BBECC2-B403-9317-D944-CB4F51E99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5E62-E457-4AA2-8C0B-BFE71E3E8F18}" type="slidenum">
              <a:rPr lang="fr-CA" smtClean="0"/>
              <a:t>14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867942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C2FF3EC-0C6E-7AAA-6A59-1FEC610F1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" y="136525"/>
            <a:ext cx="4527084" cy="835025"/>
          </a:xfrm>
        </p:spPr>
        <p:txBody>
          <a:bodyPr>
            <a:normAutofit/>
          </a:bodyPr>
          <a:lstStyle/>
          <a:p>
            <a:r>
              <a:rPr lang="fr-CA" dirty="0"/>
              <a:t>Notes sur NOMAD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B91CB9A1-8850-40C6-9DA6-868DF29441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603375"/>
          </a:xfrm>
        </p:spPr>
        <p:txBody>
          <a:bodyPr/>
          <a:lstStyle/>
          <a:p>
            <a:r>
              <a:rPr lang="fr-CA" dirty="0"/>
              <a:t>Hot restart (</a:t>
            </a:r>
            <a:r>
              <a:rPr lang="fr-CA" dirty="0" err="1"/>
              <a:t>crtl+C</a:t>
            </a:r>
            <a:r>
              <a:rPr lang="fr-CA" dirty="0"/>
              <a:t>, </a:t>
            </a:r>
            <a:r>
              <a:rPr lang="fr-CA" dirty="0" err="1"/>
              <a:t>ctrl+D</a:t>
            </a:r>
            <a:r>
              <a:rPr lang="fr-CA" dirty="0"/>
              <a:t>)</a:t>
            </a:r>
          </a:p>
          <a:p>
            <a:r>
              <a:rPr lang="fr-CA" dirty="0"/>
              <a:t>Points </a:t>
            </a:r>
            <a:r>
              <a:rPr lang="fr-CA" dirty="0" err="1"/>
              <a:t>Nelder</a:t>
            </a:r>
            <a:r>
              <a:rPr lang="fr-CA" dirty="0"/>
              <a:t>-Mead hors du </a:t>
            </a:r>
            <a:r>
              <a:rPr lang="fr-CA" dirty="0" err="1"/>
              <a:t>mesh</a:t>
            </a:r>
            <a:endParaRPr lang="fr-CA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9BBECC2-B403-9317-D944-CB4F51E99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5E62-E457-4AA2-8C0B-BFE71E3E8F18}" type="slidenum">
              <a:rPr lang="fr-CA" smtClean="0"/>
              <a:t>15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61290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C2FF3EC-0C6E-7AAA-6A59-1FEC610F1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" y="136525"/>
            <a:ext cx="4527084" cy="835025"/>
          </a:xfrm>
        </p:spPr>
        <p:txBody>
          <a:bodyPr>
            <a:normAutofit/>
          </a:bodyPr>
          <a:lstStyle/>
          <a:p>
            <a:r>
              <a:rPr lang="fr-CA" dirty="0"/>
              <a:t>Pistes à explorer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B91CB9A1-8850-40C6-9DA6-868DF29441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2746375"/>
          </a:xfrm>
        </p:spPr>
        <p:txBody>
          <a:bodyPr>
            <a:normAutofit/>
          </a:bodyPr>
          <a:lstStyle/>
          <a:p>
            <a:r>
              <a:rPr lang="fr-CA" dirty="0"/>
              <a:t>Tests sur une première version de PRIAD (multi-blocs)</a:t>
            </a:r>
          </a:p>
          <a:p>
            <a:r>
              <a:rPr lang="fr-CA" dirty="0"/>
              <a:t>Tests sur PRIAD multi-</a:t>
            </a:r>
          </a:p>
          <a:p>
            <a:r>
              <a:rPr lang="fr-CA" dirty="0"/>
              <a:t>Étudier l’impact du nombre de points à l’analyse à priori</a:t>
            </a:r>
          </a:p>
          <a:p>
            <a:r>
              <a:rPr lang="fr-CA" dirty="0"/>
              <a:t>Étudier l’impact de </a:t>
            </a:r>
          </a:p>
          <a:p>
            <a:r>
              <a:rPr lang="fr-CA" dirty="0"/>
              <a:t>Tester l’idée de recalculer la partition périodiquement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9BBECC2-B403-9317-D944-CB4F51E99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5E62-E457-4AA2-8C0B-BFE71E3E8F18}" type="slidenum">
              <a:rPr lang="fr-CA" smtClean="0"/>
              <a:t>16</a:t>
            </a:fld>
            <a:endParaRPr lang="fr-CA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A8442B2A-4297-4A00-9EF6-BC562FC373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41808" y="3429000"/>
            <a:ext cx="295275" cy="342900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444546C0-A19B-4409-BA5E-8863C91F227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0065" b="12565"/>
          <a:stretch/>
        </p:blipFill>
        <p:spPr>
          <a:xfrm>
            <a:off x="4345787" y="2276132"/>
            <a:ext cx="385313" cy="465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416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C2FF3EC-0C6E-7AAA-6A59-1FEC610F1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" y="136525"/>
            <a:ext cx="7606812" cy="835025"/>
          </a:xfrm>
        </p:spPr>
        <p:txBody>
          <a:bodyPr>
            <a:normAutofit fontScale="90000"/>
          </a:bodyPr>
          <a:lstStyle/>
          <a:p>
            <a:r>
              <a:rPr lang="fr-CA" dirty="0"/>
              <a:t>Pour les deux prochaines semaines</a:t>
            </a:r>
          </a:p>
        </p:txBody>
      </p:sp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B91CB9A1-8850-40C6-9DA6-868DF29441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2746375"/>
          </a:xfrm>
        </p:spPr>
        <p:txBody>
          <a:bodyPr>
            <a:normAutofit/>
          </a:bodyPr>
          <a:lstStyle/>
          <a:p>
            <a:r>
              <a:rPr lang="fr-CA" dirty="0"/>
              <a:t>Résultats de </a:t>
            </a:r>
            <a:r>
              <a:rPr lang="fr-CA" dirty="0" err="1"/>
              <a:t>solar</a:t>
            </a:r>
            <a:r>
              <a:rPr lang="fr-CA" dirty="0"/>
              <a:t> 7</a:t>
            </a:r>
          </a:p>
          <a:p>
            <a:r>
              <a:rPr lang="fr-CA" dirty="0"/>
              <a:t>Écriture du mémoire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9BBECC2-B403-9317-D944-CB4F51E990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5E62-E457-4AA2-8C0B-BFE71E3E8F18}" type="slidenum">
              <a:rPr lang="fr-CA" smtClean="0"/>
              <a:t>17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91825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3BC3EE-BB51-4C64-9300-0EC49939E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Ordre du jour (tel que sur </a:t>
            </a:r>
            <a:r>
              <a:rPr lang="fr-CA" dirty="0" err="1"/>
              <a:t>DokuWiki</a:t>
            </a:r>
            <a:r>
              <a:rPr lang="fr-CA" dirty="0"/>
              <a:t>)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67DB247-B3DF-42A6-A194-51C2CC7737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fr-FR" dirty="0"/>
              <a:t>Vue d'ensemble sur l'objectif du projet</a:t>
            </a:r>
          </a:p>
          <a:p>
            <a:pPr>
              <a:buFont typeface="+mj-lt"/>
              <a:buAutoNum type="arabicPeriod"/>
            </a:pPr>
            <a:r>
              <a:rPr lang="fr-FR" dirty="0"/>
              <a:t>Retour sur la dernière rencontre </a:t>
            </a:r>
          </a:p>
          <a:p>
            <a:pPr>
              <a:buFont typeface="+mj-lt"/>
              <a:buAutoNum type="arabicPeriod"/>
            </a:pPr>
            <a:r>
              <a:rPr lang="fr-FR" dirty="0"/>
              <a:t>Problème de partition des contraintes</a:t>
            </a:r>
          </a:p>
          <a:p>
            <a:pPr>
              <a:buFont typeface="+mj-lt"/>
              <a:buAutoNum type="arabicPeriod"/>
            </a:pPr>
            <a:r>
              <a:rPr lang="fr-FR" dirty="0"/>
              <a:t>Implémentation</a:t>
            </a:r>
          </a:p>
          <a:p>
            <a:pPr>
              <a:buFont typeface="+mj-lt"/>
              <a:buAutoNum type="arabicPeriod"/>
            </a:pPr>
            <a:r>
              <a:rPr lang="fr-FR" dirty="0"/>
              <a:t>Résultats</a:t>
            </a:r>
          </a:p>
          <a:p>
            <a:pPr>
              <a:buFont typeface="+mj-lt"/>
              <a:buAutoNum type="arabicPeriod"/>
            </a:pPr>
            <a:r>
              <a:rPr lang="fr-FR" dirty="0"/>
              <a:t>Notes sur Nomad</a:t>
            </a:r>
          </a:p>
          <a:p>
            <a:pPr>
              <a:buFont typeface="+mj-lt"/>
              <a:buAutoNum type="arabicPeriod"/>
            </a:pPr>
            <a:r>
              <a:rPr lang="fr-FR" dirty="0"/>
              <a:t>Pistes à explorer</a:t>
            </a:r>
          </a:p>
          <a:p>
            <a:pPr>
              <a:buFont typeface="+mj-lt"/>
              <a:buAutoNum type="arabicPeriod"/>
            </a:pPr>
            <a:r>
              <a:rPr lang="fr-FR" dirty="0"/>
              <a:t>Pour les deux prochaines semaines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903215E-D6BA-4F11-984A-95A7064C6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5E62-E457-4AA2-8C0B-BFE71E3E8F18}" type="slidenum">
              <a:rPr lang="fr-CA" smtClean="0"/>
              <a:t>2</a:t>
            </a:fld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4661568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994FC58-7027-FC48-3C9F-C4860F7B24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71669"/>
          </a:xfrm>
        </p:spPr>
        <p:txBody>
          <a:bodyPr>
            <a:normAutofit fontScale="90000"/>
          </a:bodyPr>
          <a:lstStyle/>
          <a:p>
            <a:r>
              <a:rPr lang="fr-CA" dirty="0"/>
              <a:t>Vue d’ensemble sur l’objectif du projet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21100DBB-429F-0262-AE3C-9ED893EBFC4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60095" y="1435835"/>
            <a:ext cx="9348537" cy="2793019"/>
          </a:xfrm>
          <a:prstGeom prst="rect">
            <a:avLst/>
          </a:prstGeom>
        </p:spPr>
      </p:pic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1825677-2D63-49D1-0F01-0DC05DE3B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5E62-E457-4AA2-8C0B-BFE71E3E8F18}" type="slidenum">
              <a:rPr lang="fr-CA" smtClean="0"/>
              <a:t>3</a:t>
            </a:fld>
            <a:endParaRPr lang="fr-CA"/>
          </a:p>
        </p:txBody>
      </p:sp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FAD667CF-3EC7-2252-6C21-14253155244F}"/>
              </a:ext>
            </a:extLst>
          </p:cNvPr>
          <p:cNvSpPr txBox="1">
            <a:spLocks/>
          </p:cNvSpPr>
          <p:nvPr/>
        </p:nvSpPr>
        <p:spPr>
          <a:xfrm>
            <a:off x="457200" y="4758047"/>
            <a:ext cx="9348536" cy="168414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dirty="0"/>
              <a:t>Chaque      est une nouvelle évaluation (Solar)</a:t>
            </a:r>
          </a:p>
          <a:p>
            <a:pPr marL="0" indent="0">
              <a:buNone/>
            </a:pPr>
            <a:r>
              <a:rPr lang="fr-FR" dirty="0"/>
              <a:t>			OU</a:t>
            </a:r>
          </a:p>
          <a:p>
            <a:pPr marL="0" indent="0">
              <a:buNone/>
            </a:pPr>
            <a:r>
              <a:rPr lang="fr-FR" dirty="0"/>
              <a:t>Chaque      est un « check point » de la même évaluation (PRIAD)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5DFF6DBF-C7F2-D6DF-9FC7-5EE66189EC9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0065" b="12565"/>
          <a:stretch/>
        </p:blipFill>
        <p:spPr>
          <a:xfrm>
            <a:off x="1626395" y="4738997"/>
            <a:ext cx="385313" cy="465749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EA308206-5FDE-B367-884B-37FB0E245B4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0065" b="12565"/>
          <a:stretch/>
        </p:blipFill>
        <p:spPr>
          <a:xfrm>
            <a:off x="1616870" y="5710567"/>
            <a:ext cx="385313" cy="465749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06DBD5E8-E076-841E-26B7-2D2A1ED3CCDD}"/>
              </a:ext>
            </a:extLst>
          </p:cNvPr>
          <p:cNvSpPr/>
          <p:nvPr/>
        </p:nvSpPr>
        <p:spPr>
          <a:xfrm>
            <a:off x="2730674" y="3795386"/>
            <a:ext cx="1478071" cy="5579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cxnSp>
        <p:nvCxnSpPr>
          <p:cNvPr id="15" name="Connecteur droit 14">
            <a:extLst>
              <a:ext uri="{FF2B5EF4-FFF2-40B4-BE49-F238E27FC236}">
                <a16:creationId xmlns:a16="http://schemas.microsoft.com/office/drawing/2014/main" id="{8EEA4110-E2EB-8CA8-4A0D-93A7C4EFDAB2}"/>
              </a:ext>
            </a:extLst>
          </p:cNvPr>
          <p:cNvCxnSpPr>
            <a:cxnSpLocks/>
          </p:cNvCxnSpPr>
          <p:nvPr/>
        </p:nvCxnSpPr>
        <p:spPr>
          <a:xfrm flipH="1">
            <a:off x="2744963" y="4074377"/>
            <a:ext cx="1478071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0" name="Espace réservé du contenu 2">
            <a:extLst>
              <a:ext uri="{FF2B5EF4-FFF2-40B4-BE49-F238E27FC236}">
                <a16:creationId xmlns:a16="http://schemas.microsoft.com/office/drawing/2014/main" id="{B9966904-0F5B-BA1C-F2DC-9CC96D5E1518}"/>
              </a:ext>
            </a:extLst>
          </p:cNvPr>
          <p:cNvSpPr txBox="1">
            <a:spLocks/>
          </p:cNvSpPr>
          <p:nvPr/>
        </p:nvSpPr>
        <p:spPr>
          <a:xfrm>
            <a:off x="314325" y="1465987"/>
            <a:ext cx="1764058" cy="73861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dirty="0"/>
              <a:t>Exemple arbitraire de partition:</a:t>
            </a:r>
          </a:p>
        </p:txBody>
      </p:sp>
      <p:sp>
        <p:nvSpPr>
          <p:cNvPr id="21" name="Espace réservé du contenu 2">
            <a:extLst>
              <a:ext uri="{FF2B5EF4-FFF2-40B4-BE49-F238E27FC236}">
                <a16:creationId xmlns:a16="http://schemas.microsoft.com/office/drawing/2014/main" id="{FF578D94-6F00-A3FE-366F-04E8954A81DF}"/>
              </a:ext>
            </a:extLst>
          </p:cNvPr>
          <p:cNvSpPr txBox="1">
            <a:spLocks/>
          </p:cNvSpPr>
          <p:nvPr/>
        </p:nvSpPr>
        <p:spPr>
          <a:xfrm>
            <a:off x="6915150" y="4758047"/>
            <a:ext cx="3924300" cy="6989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dirty="0"/>
              <a:t>&lt;- beaucoup plus difficile</a:t>
            </a:r>
          </a:p>
        </p:txBody>
      </p:sp>
    </p:spTree>
    <p:extLst>
      <p:ext uri="{BB962C8B-B14F-4D97-AF65-F5344CB8AC3E}">
        <p14:creationId xmlns:p14="http://schemas.microsoft.com/office/powerpoint/2010/main" val="163349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703E54-4974-7F8E-4F20-E1553A929A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6"/>
            <a:ext cx="10515600" cy="711200"/>
          </a:xfrm>
        </p:spPr>
        <p:txBody>
          <a:bodyPr>
            <a:normAutofit/>
          </a:bodyPr>
          <a:lstStyle/>
          <a:p>
            <a:r>
              <a:rPr lang="fr-CA" dirty="0"/>
              <a:t>Retour sur la dernière rencontre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CF40C71-D11B-3AFB-7BA7-CFE93BB7C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5E62-E457-4AA2-8C0B-BFE71E3E8F18}" type="slidenum">
              <a:rPr lang="fr-CA" smtClean="0"/>
              <a:t>4</a:t>
            </a:fld>
            <a:endParaRPr lang="fr-CA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B1D1822E-0DC8-AA02-47D8-C6A891B365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7013" y="753231"/>
            <a:ext cx="7937537" cy="5968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16240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703E54-4974-7F8E-4F20-E1553A929A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6"/>
            <a:ext cx="10515600" cy="711200"/>
          </a:xfrm>
        </p:spPr>
        <p:txBody>
          <a:bodyPr>
            <a:normAutofit/>
          </a:bodyPr>
          <a:lstStyle/>
          <a:p>
            <a:r>
              <a:rPr lang="fr-CA" dirty="0"/>
              <a:t>Problème de partition des contraintes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D14CDA7-EF18-22AC-DBD6-277CE3D88E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860425"/>
          </a:xfrm>
        </p:spPr>
        <p:txBody>
          <a:bodyPr/>
          <a:lstStyle/>
          <a:p>
            <a:r>
              <a:rPr lang="fr-CA" dirty="0"/>
              <a:t>Lorsqu’un point champion est trouvé, une évaluation à     = 1 est ajoutée. Le temps de cette évaluation n’est pas pris en compte. </a:t>
            </a:r>
          </a:p>
          <a:p>
            <a:endParaRPr lang="fr-CA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CF40C71-D11B-3AFB-7BA7-CFE93BB7C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5E62-E457-4AA2-8C0B-BFE71E3E8F18}" type="slidenum">
              <a:rPr lang="fr-CA" smtClean="0"/>
              <a:t>5</a:t>
            </a:fld>
            <a:endParaRPr lang="fr-CA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B2AE3059-1B82-C7D1-1C2A-C6CBE2CCBB45}"/>
              </a:ext>
            </a:extLst>
          </p:cNvPr>
          <p:cNvSpPr txBox="1"/>
          <p:nvPr/>
        </p:nvSpPr>
        <p:spPr>
          <a:xfrm>
            <a:off x="838199" y="781824"/>
            <a:ext cx="974407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CA" sz="2800" dirty="0"/>
              <a:t>Différences entre temps espéré du modèle et temps espéré réel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DC0C2928-FF0C-67BD-5953-F1AD50461A3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0065" b="12565"/>
          <a:stretch/>
        </p:blipFill>
        <p:spPr>
          <a:xfrm>
            <a:off x="9084470" y="1755567"/>
            <a:ext cx="385313" cy="465749"/>
          </a:xfrm>
          <a:prstGeom prst="rect">
            <a:avLst/>
          </a:prstGeom>
        </p:spPr>
      </p:pic>
      <p:sp>
        <p:nvSpPr>
          <p:cNvPr id="9" name="Espace réservé du contenu 2">
            <a:extLst>
              <a:ext uri="{FF2B5EF4-FFF2-40B4-BE49-F238E27FC236}">
                <a16:creationId xmlns:a16="http://schemas.microsoft.com/office/drawing/2014/main" id="{57A85C9E-8468-B92E-188C-04DB81297B71}"/>
              </a:ext>
            </a:extLst>
          </p:cNvPr>
          <p:cNvSpPr txBox="1">
            <a:spLocks/>
          </p:cNvSpPr>
          <p:nvPr/>
        </p:nvSpPr>
        <p:spPr>
          <a:xfrm>
            <a:off x="838199" y="2756108"/>
            <a:ext cx="10515600" cy="5933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A" dirty="0"/>
              <a:t>Une contrainte à priori non-satisfaite résulte en un temps presque nul</a:t>
            </a:r>
          </a:p>
        </p:txBody>
      </p:sp>
      <p:sp>
        <p:nvSpPr>
          <p:cNvPr id="11" name="Espace réservé du contenu 2">
            <a:extLst>
              <a:ext uri="{FF2B5EF4-FFF2-40B4-BE49-F238E27FC236}">
                <a16:creationId xmlns:a16="http://schemas.microsoft.com/office/drawing/2014/main" id="{3EDDAC86-2E00-D019-2113-B01B4EF64402}"/>
              </a:ext>
            </a:extLst>
          </p:cNvPr>
          <p:cNvSpPr txBox="1">
            <a:spLocks/>
          </p:cNvSpPr>
          <p:nvPr/>
        </p:nvSpPr>
        <p:spPr>
          <a:xfrm>
            <a:off x="838199" y="3349431"/>
            <a:ext cx="10515600" cy="30069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A" dirty="0"/>
              <a:t>Le modèle représente un algo qui ne vérifie que les contraintes aux auxquelles elles sont partitionnées. Ou plutôt, on assume qu’une contrainte satisfaite à une     reste satisfaite en augmentant la fidélité. Les occasions où ce n’est pas vrai (rares si    basse) font une différences dans le temps d’évaluation.</a:t>
            </a: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3F1B44AF-C7E4-90D5-2D93-F68D4679DE1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0065" b="12565"/>
          <a:stretch/>
        </p:blipFill>
        <p:spPr>
          <a:xfrm>
            <a:off x="10837070" y="3279373"/>
            <a:ext cx="385313" cy="465749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2C5D0191-A817-BD2C-4AB2-507844FE74B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331" r="50065" b="12565"/>
          <a:stretch/>
        </p:blipFill>
        <p:spPr>
          <a:xfrm>
            <a:off x="4902995" y="4137114"/>
            <a:ext cx="385313" cy="384085"/>
          </a:xfrm>
          <a:prstGeom prst="rect">
            <a:avLst/>
          </a:prstGeom>
        </p:spPr>
      </p:pic>
      <p:sp>
        <p:nvSpPr>
          <p:cNvPr id="15" name="ZoneTexte 14">
            <a:extLst>
              <a:ext uri="{FF2B5EF4-FFF2-40B4-BE49-F238E27FC236}">
                <a16:creationId xmlns:a16="http://schemas.microsoft.com/office/drawing/2014/main" id="{6FD04AEF-BD30-B4A1-0B1E-98A8D26AA72D}"/>
              </a:ext>
            </a:extLst>
          </p:cNvPr>
          <p:cNvSpPr txBox="1"/>
          <p:nvPr/>
        </p:nvSpPr>
        <p:spPr>
          <a:xfrm>
            <a:off x="1006820" y="5437439"/>
            <a:ext cx="9744075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CA" sz="2800" dirty="0"/>
              <a:t>Caractériser la relation entre les probabilités à différentes      rend le modèle beaucoup plus complexe.</a:t>
            </a:r>
          </a:p>
        </p:txBody>
      </p:sp>
      <p:pic>
        <p:nvPicPr>
          <p:cNvPr id="16" name="Image 15">
            <a:extLst>
              <a:ext uri="{FF2B5EF4-FFF2-40B4-BE49-F238E27FC236}">
                <a16:creationId xmlns:a16="http://schemas.microsoft.com/office/drawing/2014/main" id="{DEB84362-8890-AF7E-4CA5-8A1D81B3CF5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0065" b="12565"/>
          <a:stretch/>
        </p:blipFill>
        <p:spPr>
          <a:xfrm>
            <a:off x="9443140" y="5429807"/>
            <a:ext cx="385313" cy="465749"/>
          </a:xfrm>
          <a:prstGeom prst="rect">
            <a:avLst/>
          </a:prstGeom>
        </p:spPr>
      </p:pic>
      <p:pic>
        <p:nvPicPr>
          <p:cNvPr id="18" name="Image 17">
            <a:extLst>
              <a:ext uri="{FF2B5EF4-FFF2-40B4-BE49-F238E27FC236}">
                <a16:creationId xmlns:a16="http://schemas.microsoft.com/office/drawing/2014/main" id="{859F2B30-596B-EDC4-D2D6-50788256CD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19937" y="4574033"/>
            <a:ext cx="295275" cy="34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0118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1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703E54-4974-7F8E-4F20-E1553A929A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6"/>
            <a:ext cx="10515600" cy="711200"/>
          </a:xfrm>
        </p:spPr>
        <p:txBody>
          <a:bodyPr>
            <a:normAutofit/>
          </a:bodyPr>
          <a:lstStyle/>
          <a:p>
            <a:r>
              <a:rPr lang="fr-CA" dirty="0"/>
              <a:t>Problème de partition des contraintes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D14CDA7-EF18-22AC-DBD6-277CE3D88E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72453" y="1600654"/>
            <a:ext cx="12456826" cy="860425"/>
          </a:xfrm>
        </p:spPr>
        <p:txBody>
          <a:bodyPr/>
          <a:lstStyle/>
          <a:p>
            <a:r>
              <a:rPr lang="fr-CA" dirty="0"/>
              <a:t>Hypothèse qu’il y a une relation d’équivalence entre valeurs de     à différentes 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CF40C71-D11B-3AFB-7BA7-CFE93BB7C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5E62-E457-4AA2-8C0B-BFE71E3E8F18}" type="slidenum">
              <a:rPr lang="fr-CA" smtClean="0"/>
              <a:t>6</a:t>
            </a:fld>
            <a:endParaRPr lang="fr-CA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B2AE3059-1B82-C7D1-1C2A-C6CBE2CCBB45}"/>
              </a:ext>
            </a:extLst>
          </p:cNvPr>
          <p:cNvSpPr txBox="1"/>
          <p:nvPr/>
        </p:nvSpPr>
        <p:spPr>
          <a:xfrm>
            <a:off x="838199" y="781824"/>
            <a:ext cx="974407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CA" sz="2800" dirty="0"/>
              <a:t>Différences entre temps espéré du modèle et temps espéré réel</a:t>
            </a:r>
          </a:p>
        </p:txBody>
      </p:sp>
      <p:pic>
        <p:nvPicPr>
          <p:cNvPr id="14" name="Image 13">
            <a:extLst>
              <a:ext uri="{FF2B5EF4-FFF2-40B4-BE49-F238E27FC236}">
                <a16:creationId xmlns:a16="http://schemas.microsoft.com/office/drawing/2014/main" id="{ECA6F604-E2AF-BEE7-2166-FF94D65FE3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8787" y="2068741"/>
            <a:ext cx="6296025" cy="638175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70ACA65C-7E30-ADFB-37F7-8D4A06BCDD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28787" y="2782666"/>
            <a:ext cx="9220200" cy="542925"/>
          </a:xfrm>
          <a:prstGeom prst="rect">
            <a:avLst/>
          </a:prstGeom>
        </p:spPr>
      </p:pic>
      <p:sp>
        <p:nvSpPr>
          <p:cNvPr id="17" name="Espace réservé du contenu 2">
            <a:extLst>
              <a:ext uri="{FF2B5EF4-FFF2-40B4-BE49-F238E27FC236}">
                <a16:creationId xmlns:a16="http://schemas.microsoft.com/office/drawing/2014/main" id="{3BC603E7-00C7-6014-E0E3-E77FDA53EAF8}"/>
              </a:ext>
            </a:extLst>
          </p:cNvPr>
          <p:cNvSpPr txBox="1">
            <a:spLocks/>
          </p:cNvSpPr>
          <p:nvPr/>
        </p:nvSpPr>
        <p:spPr>
          <a:xfrm>
            <a:off x="361950" y="3816256"/>
            <a:ext cx="11468100" cy="8604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CA" dirty="0"/>
              <a:t>Hypothèse qu’il n’y a aucune relation entre des valeurs de     à différentes  </a:t>
            </a:r>
          </a:p>
        </p:txBody>
      </p:sp>
      <p:pic>
        <p:nvPicPr>
          <p:cNvPr id="19" name="Image 18">
            <a:extLst>
              <a:ext uri="{FF2B5EF4-FFF2-40B4-BE49-F238E27FC236}">
                <a16:creationId xmlns:a16="http://schemas.microsoft.com/office/drawing/2014/main" id="{742F759E-A9DE-9A25-3BD5-CF12148F977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36644" y="3841117"/>
            <a:ext cx="361950" cy="457200"/>
          </a:xfrm>
          <a:prstGeom prst="rect">
            <a:avLst/>
          </a:prstGeom>
        </p:spPr>
      </p:pic>
      <p:pic>
        <p:nvPicPr>
          <p:cNvPr id="22" name="Image 21">
            <a:extLst>
              <a:ext uri="{FF2B5EF4-FFF2-40B4-BE49-F238E27FC236}">
                <a16:creationId xmlns:a16="http://schemas.microsoft.com/office/drawing/2014/main" id="{2EC50B5D-CD0E-7ED9-CB42-A117FA41660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4946229"/>
            <a:ext cx="12192000" cy="498208"/>
          </a:xfrm>
          <a:prstGeom prst="rect">
            <a:avLst/>
          </a:prstGeom>
        </p:spPr>
      </p:pic>
      <p:pic>
        <p:nvPicPr>
          <p:cNvPr id="24" name="Image 23">
            <a:extLst>
              <a:ext uri="{FF2B5EF4-FFF2-40B4-BE49-F238E27FC236}">
                <a16:creationId xmlns:a16="http://schemas.microsoft.com/office/drawing/2014/main" id="{C9D88B1C-DCE7-97B4-5D0C-EE89DEFCD0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8786" y="4237503"/>
            <a:ext cx="6296025" cy="638175"/>
          </a:xfrm>
          <a:prstGeom prst="rect">
            <a:avLst/>
          </a:prstGeom>
        </p:spPr>
      </p:pic>
      <p:pic>
        <p:nvPicPr>
          <p:cNvPr id="26" name="Image 25">
            <a:extLst>
              <a:ext uri="{FF2B5EF4-FFF2-40B4-BE49-F238E27FC236}">
                <a16:creationId xmlns:a16="http://schemas.microsoft.com/office/drawing/2014/main" id="{32B75717-51A3-E3F9-9318-01F146035BB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66076" y="5426197"/>
            <a:ext cx="5000625" cy="1066800"/>
          </a:xfrm>
          <a:prstGeom prst="rect">
            <a:avLst/>
          </a:prstGeom>
        </p:spPr>
      </p:pic>
      <p:sp>
        <p:nvSpPr>
          <p:cNvPr id="28" name="Espace réservé du contenu 2">
            <a:extLst>
              <a:ext uri="{FF2B5EF4-FFF2-40B4-BE49-F238E27FC236}">
                <a16:creationId xmlns:a16="http://schemas.microsoft.com/office/drawing/2014/main" id="{EDD83DC5-69A6-5D00-33C0-1BC2F38B32AD}"/>
              </a:ext>
            </a:extLst>
          </p:cNvPr>
          <p:cNvSpPr txBox="1">
            <a:spLocks/>
          </p:cNvSpPr>
          <p:nvPr/>
        </p:nvSpPr>
        <p:spPr>
          <a:xfrm>
            <a:off x="1162049" y="5697672"/>
            <a:ext cx="2768036" cy="5238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CA" dirty="0"/>
              <a:t>Objectif devient:</a:t>
            </a:r>
          </a:p>
        </p:txBody>
      </p:sp>
      <p:pic>
        <p:nvPicPr>
          <p:cNvPr id="20" name="Image 19">
            <a:extLst>
              <a:ext uri="{FF2B5EF4-FFF2-40B4-BE49-F238E27FC236}">
                <a16:creationId xmlns:a16="http://schemas.microsoft.com/office/drawing/2014/main" id="{869F12C0-7D0B-56E6-6EE5-62614F40183A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t="13022" r="50065" b="12565"/>
          <a:stretch/>
        </p:blipFill>
        <p:spPr>
          <a:xfrm>
            <a:off x="11279404" y="3841117"/>
            <a:ext cx="385313" cy="396386"/>
          </a:xfrm>
          <a:prstGeom prst="rect">
            <a:avLst/>
          </a:prstGeom>
        </p:spPr>
      </p:pic>
      <p:pic>
        <p:nvPicPr>
          <p:cNvPr id="5" name="Image 18">
            <a:extLst>
              <a:ext uri="{FF2B5EF4-FFF2-40B4-BE49-F238E27FC236}">
                <a16:creationId xmlns:a16="http://schemas.microsoft.com/office/drawing/2014/main" id="{A96C7116-4863-2911-7549-0308F9C3A01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01208" y="1642092"/>
            <a:ext cx="361950" cy="457200"/>
          </a:xfrm>
          <a:prstGeom prst="rect">
            <a:avLst/>
          </a:prstGeom>
        </p:spPr>
      </p:pic>
      <p:pic>
        <p:nvPicPr>
          <p:cNvPr id="6" name="Image 19">
            <a:extLst>
              <a:ext uri="{FF2B5EF4-FFF2-40B4-BE49-F238E27FC236}">
                <a16:creationId xmlns:a16="http://schemas.microsoft.com/office/drawing/2014/main" id="{6222702E-A73C-B51E-3421-747836FAD8C4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t="13022" r="50065" b="12565"/>
          <a:stretch/>
        </p:blipFill>
        <p:spPr>
          <a:xfrm>
            <a:off x="11532020" y="1615644"/>
            <a:ext cx="385313" cy="396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9131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7" grpId="0"/>
      <p:bldP spid="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703E54-4974-7F8E-4F20-E1553A929A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6"/>
            <a:ext cx="10515600" cy="711200"/>
          </a:xfrm>
        </p:spPr>
        <p:txBody>
          <a:bodyPr>
            <a:normAutofit/>
          </a:bodyPr>
          <a:lstStyle/>
          <a:p>
            <a:r>
              <a:rPr lang="fr-CA" dirty="0"/>
              <a:t>Problème de partition des contraintes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CF40C71-D11B-3AFB-7BA7-CFE93BB7C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5E62-E457-4AA2-8C0B-BFE71E3E8F18}" type="slidenum">
              <a:rPr lang="fr-CA" smtClean="0"/>
              <a:t>7</a:t>
            </a:fld>
            <a:endParaRPr lang="fr-CA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B2AE3059-1B82-C7D1-1C2A-C6CBE2CCBB45}"/>
              </a:ext>
            </a:extLst>
          </p:cNvPr>
          <p:cNvSpPr txBox="1"/>
          <p:nvPr/>
        </p:nvSpPr>
        <p:spPr>
          <a:xfrm>
            <a:off x="8610599" y="916374"/>
            <a:ext cx="2867025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CA" sz="2800" dirty="0"/>
              <a:t>Problème lourd à résoudre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977BDAA0-EC4D-AE55-CEBE-AB5254913D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307" y="681037"/>
            <a:ext cx="7937537" cy="5968243"/>
          </a:xfrm>
          <a:prstGeom prst="rect">
            <a:avLst/>
          </a:prstGeom>
        </p:spPr>
      </p:pic>
      <p:sp>
        <p:nvSpPr>
          <p:cNvPr id="12" name="ZoneTexte 11">
            <a:extLst>
              <a:ext uri="{FF2B5EF4-FFF2-40B4-BE49-F238E27FC236}">
                <a16:creationId xmlns:a16="http://schemas.microsoft.com/office/drawing/2014/main" id="{DD8DC5F5-E8E0-85E8-FA7B-7072EC26EEB4}"/>
              </a:ext>
            </a:extLst>
          </p:cNvPr>
          <p:cNvSpPr txBox="1"/>
          <p:nvPr/>
        </p:nvSpPr>
        <p:spPr>
          <a:xfrm>
            <a:off x="8610598" y="2046859"/>
            <a:ext cx="2867025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CA" sz="2800" dirty="0"/>
              <a:t>Solution: appliquer des réductions à la taille du problème</a:t>
            </a:r>
          </a:p>
        </p:txBody>
      </p:sp>
    </p:spTree>
    <p:extLst>
      <p:ext uri="{BB962C8B-B14F-4D97-AF65-F5344CB8AC3E}">
        <p14:creationId xmlns:p14="http://schemas.microsoft.com/office/powerpoint/2010/main" val="4097071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>
            <a:extLst>
              <a:ext uri="{FF2B5EF4-FFF2-40B4-BE49-F238E27FC236}">
                <a16:creationId xmlns:a16="http://schemas.microsoft.com/office/drawing/2014/main" id="{1C034B9C-BC7A-4B2C-B63B-87A71C83AE6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790" t="1082"/>
          <a:stretch/>
        </p:blipFill>
        <p:spPr>
          <a:xfrm>
            <a:off x="7234938" y="4925486"/>
            <a:ext cx="4929249" cy="1731430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11703E54-4974-7F8E-4F20-E1553A929A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6526"/>
            <a:ext cx="10515600" cy="711200"/>
          </a:xfrm>
        </p:spPr>
        <p:txBody>
          <a:bodyPr>
            <a:normAutofit/>
          </a:bodyPr>
          <a:lstStyle/>
          <a:p>
            <a:r>
              <a:rPr lang="fr-CA" dirty="0"/>
              <a:t>Problème de partition des contraintes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CF40C71-D11B-3AFB-7BA7-CFE93BB7C2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5E62-E457-4AA2-8C0B-BFE71E3E8F18}" type="slidenum">
              <a:rPr lang="fr-CA" smtClean="0"/>
              <a:t>8</a:t>
            </a:fld>
            <a:endParaRPr lang="fr-CA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B2AE3059-1B82-C7D1-1C2A-C6CBE2CCBB45}"/>
              </a:ext>
            </a:extLst>
          </p:cNvPr>
          <p:cNvSpPr txBox="1"/>
          <p:nvPr/>
        </p:nvSpPr>
        <p:spPr>
          <a:xfrm>
            <a:off x="568264" y="1016847"/>
            <a:ext cx="1105547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CA" sz="2800" dirty="0" err="1"/>
              <a:t>Heatmap</a:t>
            </a:r>
            <a:r>
              <a:rPr lang="fr-CA" sz="2800" dirty="0"/>
              <a:t> des proportions de représentation de 890 points de </a:t>
            </a:r>
            <a:r>
              <a:rPr lang="fr-CA" sz="2800" dirty="0" err="1"/>
              <a:t>solar</a:t>
            </a:r>
            <a:r>
              <a:rPr lang="fr-CA" sz="2800" dirty="0"/>
              <a:t> 2</a:t>
            </a:r>
          </a:p>
        </p:txBody>
      </p:sp>
      <p:pic>
        <p:nvPicPr>
          <p:cNvPr id="3" name="Picture 11">
            <a:extLst>
              <a:ext uri="{FF2B5EF4-FFF2-40B4-BE49-F238E27FC236}">
                <a16:creationId xmlns:a16="http://schemas.microsoft.com/office/drawing/2014/main" id="{E8B36DE4-7262-A4F9-736E-4895F48C3A87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921"/>
          <a:stretch/>
        </p:blipFill>
        <p:spPr>
          <a:xfrm>
            <a:off x="368239" y="1512439"/>
            <a:ext cx="6831983" cy="4278762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A6C4CDE2-7A1F-AD02-C17C-174CAFDC695C}"/>
              </a:ext>
            </a:extLst>
          </p:cNvPr>
          <p:cNvSpPr txBox="1"/>
          <p:nvPr/>
        </p:nvSpPr>
        <p:spPr>
          <a:xfrm>
            <a:off x="861344" y="626221"/>
            <a:ext cx="37338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CA" sz="2800" dirty="0"/>
              <a:t>Exemple avec    = 0.05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EB829C4D-D3D1-051F-8492-2CFFDC69D4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98099" y="716381"/>
            <a:ext cx="295275" cy="34290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1C2F9F12-4CC7-64CE-FD12-1369FCFFBC10}"/>
              </a:ext>
            </a:extLst>
          </p:cNvPr>
          <p:cNvSpPr/>
          <p:nvPr/>
        </p:nvSpPr>
        <p:spPr>
          <a:xfrm>
            <a:off x="1151050" y="1417188"/>
            <a:ext cx="200025" cy="378346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3727BB1-5B59-AACF-FB2E-6C8C9203BD39}"/>
              </a:ext>
            </a:extLst>
          </p:cNvPr>
          <p:cNvSpPr/>
          <p:nvPr/>
        </p:nvSpPr>
        <p:spPr>
          <a:xfrm>
            <a:off x="2830461" y="1417186"/>
            <a:ext cx="200024" cy="378346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001F671-DBE0-B2FC-684E-81EED96DEF37}"/>
              </a:ext>
            </a:extLst>
          </p:cNvPr>
          <p:cNvSpPr/>
          <p:nvPr/>
        </p:nvSpPr>
        <p:spPr>
          <a:xfrm>
            <a:off x="2426387" y="1417187"/>
            <a:ext cx="200024" cy="378346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E324359-A233-F021-D412-B08A8B751A40}"/>
              </a:ext>
            </a:extLst>
          </p:cNvPr>
          <p:cNvSpPr/>
          <p:nvPr/>
        </p:nvSpPr>
        <p:spPr>
          <a:xfrm>
            <a:off x="5323463" y="1512438"/>
            <a:ext cx="200024" cy="3687557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180FBCCB-C060-F3D6-168B-AC6413DF25A0}"/>
              </a:ext>
            </a:extLst>
          </p:cNvPr>
          <p:cNvSpPr/>
          <p:nvPr/>
        </p:nvSpPr>
        <p:spPr>
          <a:xfrm>
            <a:off x="5743832" y="1512438"/>
            <a:ext cx="200024" cy="3687557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23" name="Image 22">
            <a:extLst>
              <a:ext uri="{FF2B5EF4-FFF2-40B4-BE49-F238E27FC236}">
                <a16:creationId xmlns:a16="http://schemas.microsoft.com/office/drawing/2014/main" id="{56C0DB7B-1692-E614-9FFB-3BDAC477028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34100" y="1581641"/>
            <a:ext cx="5041719" cy="437184"/>
          </a:xfrm>
          <a:prstGeom prst="rect">
            <a:avLst/>
          </a:prstGeom>
        </p:spPr>
      </p:pic>
      <p:pic>
        <p:nvPicPr>
          <p:cNvPr id="25" name="Image 24">
            <a:extLst>
              <a:ext uri="{FF2B5EF4-FFF2-40B4-BE49-F238E27FC236}">
                <a16:creationId xmlns:a16="http://schemas.microsoft.com/office/drawing/2014/main" id="{B9BAF92E-5E03-788F-8D53-5E674B40E03E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r="11743"/>
          <a:stretch/>
        </p:blipFill>
        <p:spPr>
          <a:xfrm>
            <a:off x="7184041" y="2791681"/>
            <a:ext cx="4246138" cy="770271"/>
          </a:xfrm>
          <a:prstGeom prst="rect">
            <a:avLst/>
          </a:prstGeom>
        </p:spPr>
      </p:pic>
      <p:sp>
        <p:nvSpPr>
          <p:cNvPr id="26" name="Rectangle 25">
            <a:extLst>
              <a:ext uri="{FF2B5EF4-FFF2-40B4-BE49-F238E27FC236}">
                <a16:creationId xmlns:a16="http://schemas.microsoft.com/office/drawing/2014/main" id="{8D786D09-ADE1-FE12-3A05-968965857482}"/>
              </a:ext>
            </a:extLst>
          </p:cNvPr>
          <p:cNvSpPr/>
          <p:nvPr/>
        </p:nvSpPr>
        <p:spPr>
          <a:xfrm>
            <a:off x="1437426" y="3971925"/>
            <a:ext cx="496436" cy="266700"/>
          </a:xfrm>
          <a:prstGeom prst="rect">
            <a:avLst/>
          </a:prstGeom>
          <a:noFill/>
          <a:ln w="571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E29AC66-0C93-4F8E-402D-241AE50CDEAF}"/>
              </a:ext>
            </a:extLst>
          </p:cNvPr>
          <p:cNvSpPr/>
          <p:nvPr/>
        </p:nvSpPr>
        <p:spPr>
          <a:xfrm>
            <a:off x="1933554" y="4975225"/>
            <a:ext cx="311171" cy="266700"/>
          </a:xfrm>
          <a:prstGeom prst="rect">
            <a:avLst/>
          </a:prstGeom>
          <a:noFill/>
          <a:ln w="571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A0B2CDCC-0D96-0F0A-EB1D-FA7B812434E2}"/>
              </a:ext>
            </a:extLst>
          </p:cNvPr>
          <p:cNvSpPr/>
          <p:nvPr/>
        </p:nvSpPr>
        <p:spPr>
          <a:xfrm>
            <a:off x="3182816" y="4980920"/>
            <a:ext cx="311171" cy="266700"/>
          </a:xfrm>
          <a:prstGeom prst="rect">
            <a:avLst/>
          </a:prstGeom>
          <a:noFill/>
          <a:ln w="571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54DFFADE-D39B-1CE1-7398-705E973A4308}"/>
              </a:ext>
            </a:extLst>
          </p:cNvPr>
          <p:cNvSpPr/>
          <p:nvPr/>
        </p:nvSpPr>
        <p:spPr>
          <a:xfrm>
            <a:off x="3520978" y="4306360"/>
            <a:ext cx="496436" cy="266700"/>
          </a:xfrm>
          <a:prstGeom prst="rect">
            <a:avLst/>
          </a:prstGeom>
          <a:noFill/>
          <a:ln w="571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09467023-FA29-993F-AFD8-DCBBAC55F9D1}"/>
              </a:ext>
            </a:extLst>
          </p:cNvPr>
          <p:cNvSpPr/>
          <p:nvPr/>
        </p:nvSpPr>
        <p:spPr>
          <a:xfrm>
            <a:off x="4021388" y="4979332"/>
            <a:ext cx="1145925" cy="266700"/>
          </a:xfrm>
          <a:prstGeom prst="rect">
            <a:avLst/>
          </a:prstGeom>
          <a:noFill/>
          <a:ln w="571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C1AD51A9-24AE-BF52-2639-505766E7E9D7}"/>
              </a:ext>
            </a:extLst>
          </p:cNvPr>
          <p:cNvSpPr/>
          <p:nvPr/>
        </p:nvSpPr>
        <p:spPr>
          <a:xfrm>
            <a:off x="6074594" y="4975225"/>
            <a:ext cx="311171" cy="266700"/>
          </a:xfrm>
          <a:prstGeom prst="rect">
            <a:avLst/>
          </a:prstGeom>
          <a:noFill/>
          <a:ln w="571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C20F44D8-8F41-7EF9-44BF-396D89ED2AA9}"/>
              </a:ext>
            </a:extLst>
          </p:cNvPr>
          <p:cNvSpPr/>
          <p:nvPr/>
        </p:nvSpPr>
        <p:spPr>
          <a:xfrm rot="16200000">
            <a:off x="2888162" y="-185990"/>
            <a:ext cx="1827242" cy="547235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42" name="Ellipse 41">
            <a:extLst>
              <a:ext uri="{FF2B5EF4-FFF2-40B4-BE49-F238E27FC236}">
                <a16:creationId xmlns:a16="http://schemas.microsoft.com/office/drawing/2014/main" id="{C7B3E54E-2675-AE9F-B4A7-ADED18746054}"/>
              </a:ext>
            </a:extLst>
          </p:cNvPr>
          <p:cNvSpPr/>
          <p:nvPr/>
        </p:nvSpPr>
        <p:spPr>
          <a:xfrm>
            <a:off x="638132" y="4314111"/>
            <a:ext cx="496436" cy="266700"/>
          </a:xfrm>
          <a:prstGeom prst="ellipse">
            <a:avLst/>
          </a:prstGeom>
          <a:noFill/>
          <a:ln w="571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43" name="Ellipse 42">
            <a:extLst>
              <a:ext uri="{FF2B5EF4-FFF2-40B4-BE49-F238E27FC236}">
                <a16:creationId xmlns:a16="http://schemas.microsoft.com/office/drawing/2014/main" id="{9539DFCA-2D0D-B46B-B72A-DEBC49E2A569}"/>
              </a:ext>
            </a:extLst>
          </p:cNvPr>
          <p:cNvSpPr/>
          <p:nvPr/>
        </p:nvSpPr>
        <p:spPr>
          <a:xfrm>
            <a:off x="638132" y="3971925"/>
            <a:ext cx="496436" cy="266700"/>
          </a:xfrm>
          <a:prstGeom prst="ellipse">
            <a:avLst/>
          </a:prstGeom>
          <a:noFill/>
          <a:ln w="571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44" name="Ellipse 43">
            <a:extLst>
              <a:ext uri="{FF2B5EF4-FFF2-40B4-BE49-F238E27FC236}">
                <a16:creationId xmlns:a16="http://schemas.microsoft.com/office/drawing/2014/main" id="{AC8C5D83-C562-D43D-4D3F-5BC681B65E31}"/>
              </a:ext>
            </a:extLst>
          </p:cNvPr>
          <p:cNvSpPr/>
          <p:nvPr/>
        </p:nvSpPr>
        <p:spPr>
          <a:xfrm>
            <a:off x="569168" y="4985981"/>
            <a:ext cx="496436" cy="266700"/>
          </a:xfrm>
          <a:prstGeom prst="ellipse">
            <a:avLst/>
          </a:prstGeom>
          <a:noFill/>
          <a:ln w="5715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98362973-A370-F32B-5887-F4595515A13F}"/>
              </a:ext>
            </a:extLst>
          </p:cNvPr>
          <p:cNvSpPr/>
          <p:nvPr/>
        </p:nvSpPr>
        <p:spPr>
          <a:xfrm rot="16200000">
            <a:off x="3664484" y="1028469"/>
            <a:ext cx="229562" cy="539547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580E90AB-6F92-ECE6-40DC-E11221496840}"/>
              </a:ext>
            </a:extLst>
          </p:cNvPr>
          <p:cNvSpPr/>
          <p:nvPr/>
        </p:nvSpPr>
        <p:spPr>
          <a:xfrm rot="16200000">
            <a:off x="3664485" y="2070123"/>
            <a:ext cx="229562" cy="539547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48" name="Image 47">
            <a:extLst>
              <a:ext uri="{FF2B5EF4-FFF2-40B4-BE49-F238E27FC236}">
                <a16:creationId xmlns:a16="http://schemas.microsoft.com/office/drawing/2014/main" id="{4166A6DF-A715-201E-8FE1-2A899B6606B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170560" y="2173958"/>
            <a:ext cx="4595494" cy="462676"/>
          </a:xfrm>
          <a:prstGeom prst="rect">
            <a:avLst/>
          </a:prstGeom>
        </p:spPr>
      </p:pic>
      <p:sp>
        <p:nvSpPr>
          <p:cNvPr id="49" name="Rectangle 48">
            <a:extLst>
              <a:ext uri="{FF2B5EF4-FFF2-40B4-BE49-F238E27FC236}">
                <a16:creationId xmlns:a16="http://schemas.microsoft.com/office/drawing/2014/main" id="{E8352BA4-3177-3B0C-5B76-5F935F2D64F1}"/>
              </a:ext>
            </a:extLst>
          </p:cNvPr>
          <p:cNvSpPr/>
          <p:nvPr/>
        </p:nvSpPr>
        <p:spPr>
          <a:xfrm>
            <a:off x="3667116" y="4617159"/>
            <a:ext cx="182800" cy="63552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66B42BAA-8869-E6D9-74FE-98BB470CADD9}"/>
              </a:ext>
            </a:extLst>
          </p:cNvPr>
          <p:cNvSpPr/>
          <p:nvPr/>
        </p:nvSpPr>
        <p:spPr>
          <a:xfrm>
            <a:off x="1594603" y="4308551"/>
            <a:ext cx="182801" cy="933374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5EC2A0CB-94CF-C503-DB90-BE1DEE3ED5AE}"/>
              </a:ext>
            </a:extLst>
          </p:cNvPr>
          <p:cNvSpPr/>
          <p:nvPr/>
        </p:nvSpPr>
        <p:spPr>
          <a:xfrm>
            <a:off x="1923001" y="3938510"/>
            <a:ext cx="374314" cy="642301"/>
          </a:xfrm>
          <a:prstGeom prst="rect">
            <a:avLst/>
          </a:prstGeom>
          <a:noFill/>
          <a:ln w="571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16273348-55BC-02B3-6C4C-7780D8E16599}"/>
              </a:ext>
            </a:extLst>
          </p:cNvPr>
          <p:cNvSpPr/>
          <p:nvPr/>
        </p:nvSpPr>
        <p:spPr>
          <a:xfrm>
            <a:off x="3133045" y="3920157"/>
            <a:ext cx="2012457" cy="691346"/>
          </a:xfrm>
          <a:prstGeom prst="rect">
            <a:avLst/>
          </a:prstGeom>
          <a:noFill/>
          <a:ln w="571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7D44BECF-998B-5E49-9272-FBC6DA379BE2}"/>
              </a:ext>
            </a:extLst>
          </p:cNvPr>
          <p:cNvSpPr/>
          <p:nvPr/>
        </p:nvSpPr>
        <p:spPr>
          <a:xfrm>
            <a:off x="6036016" y="3898582"/>
            <a:ext cx="373938" cy="691346"/>
          </a:xfrm>
          <a:prstGeom prst="rect">
            <a:avLst/>
          </a:prstGeom>
          <a:noFill/>
          <a:ln w="571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3F35F8AE-BCAE-AB1A-F00C-BA4B5BBEF447}"/>
              </a:ext>
            </a:extLst>
          </p:cNvPr>
          <p:cNvSpPr/>
          <p:nvPr/>
        </p:nvSpPr>
        <p:spPr>
          <a:xfrm>
            <a:off x="1396382" y="3938510"/>
            <a:ext cx="520997" cy="321006"/>
          </a:xfrm>
          <a:prstGeom prst="rect">
            <a:avLst/>
          </a:prstGeom>
          <a:noFill/>
          <a:ln w="571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14009AC2-9360-B7B7-4BCE-271F30369197}"/>
              </a:ext>
            </a:extLst>
          </p:cNvPr>
          <p:cNvSpPr/>
          <p:nvPr/>
        </p:nvSpPr>
        <p:spPr>
          <a:xfrm>
            <a:off x="1908602" y="4934189"/>
            <a:ext cx="450568" cy="307852"/>
          </a:xfrm>
          <a:prstGeom prst="rect">
            <a:avLst/>
          </a:prstGeom>
          <a:noFill/>
          <a:ln w="571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49F1CBAD-A58E-27EE-89F6-7FE24DE18181}"/>
              </a:ext>
            </a:extLst>
          </p:cNvPr>
          <p:cNvSpPr/>
          <p:nvPr/>
        </p:nvSpPr>
        <p:spPr>
          <a:xfrm>
            <a:off x="3133044" y="4970838"/>
            <a:ext cx="396257" cy="307852"/>
          </a:xfrm>
          <a:prstGeom prst="rect">
            <a:avLst/>
          </a:prstGeom>
          <a:noFill/>
          <a:ln w="571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84787B69-5078-C597-F0BE-12FA2B9EBB4A}"/>
              </a:ext>
            </a:extLst>
          </p:cNvPr>
          <p:cNvSpPr/>
          <p:nvPr/>
        </p:nvSpPr>
        <p:spPr>
          <a:xfrm>
            <a:off x="3974324" y="4954649"/>
            <a:ext cx="1204823" cy="307852"/>
          </a:xfrm>
          <a:prstGeom prst="rect">
            <a:avLst/>
          </a:prstGeom>
          <a:noFill/>
          <a:ln w="571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9428F811-4715-ACE1-490A-03E1B1265CD2}"/>
              </a:ext>
            </a:extLst>
          </p:cNvPr>
          <p:cNvSpPr/>
          <p:nvPr/>
        </p:nvSpPr>
        <p:spPr>
          <a:xfrm>
            <a:off x="6039878" y="4944829"/>
            <a:ext cx="366215" cy="307852"/>
          </a:xfrm>
          <a:prstGeom prst="rect">
            <a:avLst/>
          </a:prstGeom>
          <a:noFill/>
          <a:ln w="57150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E2F300E7-BFA4-4077-8B09-BF2EC76A9AE9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r="25095"/>
          <a:stretch/>
        </p:blipFill>
        <p:spPr>
          <a:xfrm>
            <a:off x="6317460" y="5729383"/>
            <a:ext cx="882762" cy="386885"/>
          </a:xfrm>
          <a:prstGeom prst="rect">
            <a:avLst/>
          </a:prstGeom>
        </p:spPr>
      </p:pic>
      <p:pic>
        <p:nvPicPr>
          <p:cNvPr id="20" name="Image 19">
            <a:extLst>
              <a:ext uri="{FF2B5EF4-FFF2-40B4-BE49-F238E27FC236}">
                <a16:creationId xmlns:a16="http://schemas.microsoft.com/office/drawing/2014/main" id="{12733FF5-4A5E-4073-B50B-4F34E7B78539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r="41486"/>
          <a:stretch/>
        </p:blipFill>
        <p:spPr>
          <a:xfrm>
            <a:off x="7109887" y="3445585"/>
            <a:ext cx="3536092" cy="1050481"/>
          </a:xfrm>
          <a:prstGeom prst="rect">
            <a:avLst/>
          </a:prstGeom>
        </p:spPr>
      </p:pic>
      <p:pic>
        <p:nvPicPr>
          <p:cNvPr id="51" name="Image 50">
            <a:extLst>
              <a:ext uri="{FF2B5EF4-FFF2-40B4-BE49-F238E27FC236}">
                <a16:creationId xmlns:a16="http://schemas.microsoft.com/office/drawing/2014/main" id="{4D9013E8-4EC9-4CAF-908A-70B6A221BBF5}"/>
              </a:ext>
            </a:extLst>
          </p:cNvPr>
          <p:cNvPicPr>
            <a:picLocks noChangeAspect="1"/>
          </p:cNvPicPr>
          <p:nvPr/>
        </p:nvPicPr>
        <p:blipFill rotWithShape="1">
          <a:blip r:embed="rId9"/>
          <a:srcRect l="59349" t="32283" b="43148"/>
          <a:stretch/>
        </p:blipFill>
        <p:spPr>
          <a:xfrm>
            <a:off x="9058345" y="4370903"/>
            <a:ext cx="2852789" cy="299710"/>
          </a:xfrm>
          <a:prstGeom prst="rect">
            <a:avLst/>
          </a:prstGeom>
        </p:spPr>
      </p:pic>
      <p:pic>
        <p:nvPicPr>
          <p:cNvPr id="22" name="Image 21">
            <a:extLst>
              <a:ext uri="{FF2B5EF4-FFF2-40B4-BE49-F238E27FC236}">
                <a16:creationId xmlns:a16="http://schemas.microsoft.com/office/drawing/2014/main" id="{BF256CDD-C73A-4769-903F-4120945DF96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68239" y="5961912"/>
            <a:ext cx="2911834" cy="585293"/>
          </a:xfrm>
          <a:prstGeom prst="rect">
            <a:avLst/>
          </a:prstGeom>
        </p:spPr>
      </p:pic>
      <p:pic>
        <p:nvPicPr>
          <p:cNvPr id="27" name="Image 26">
            <a:extLst>
              <a:ext uri="{FF2B5EF4-FFF2-40B4-BE49-F238E27FC236}">
                <a16:creationId xmlns:a16="http://schemas.microsoft.com/office/drawing/2014/main" id="{3387301F-D64B-401E-9D3C-ABC07E76B8FC}"/>
              </a:ext>
            </a:extLst>
          </p:cNvPr>
          <p:cNvPicPr>
            <a:picLocks noChangeAspect="1"/>
          </p:cNvPicPr>
          <p:nvPr/>
        </p:nvPicPr>
        <p:blipFill rotWithShape="1">
          <a:blip r:embed="rId11"/>
          <a:srcRect r="1599"/>
          <a:stretch/>
        </p:blipFill>
        <p:spPr>
          <a:xfrm>
            <a:off x="3681893" y="5951999"/>
            <a:ext cx="1587813" cy="559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3809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3" grpId="0" animBg="1"/>
      <p:bldP spid="13" grpId="1" animBg="1"/>
      <p:bldP spid="15" grpId="0" animBg="1"/>
      <p:bldP spid="15" grpId="1" animBg="1"/>
      <p:bldP spid="17" grpId="0" animBg="1"/>
      <p:bldP spid="17" grpId="1" animBg="1"/>
      <p:bldP spid="19" grpId="0" animBg="1"/>
      <p:bldP spid="19" grpId="1" animBg="1"/>
      <p:bldP spid="26" grpId="0" animBg="1"/>
      <p:bldP spid="26" grpId="1" animBg="1"/>
      <p:bldP spid="32" grpId="0" animBg="1"/>
      <p:bldP spid="32" grpId="1" animBg="1"/>
      <p:bldP spid="34" grpId="0" animBg="1"/>
      <p:bldP spid="34" grpId="1" animBg="1"/>
      <p:bldP spid="36" grpId="0" animBg="1"/>
      <p:bldP spid="36" grpId="1" animBg="1"/>
      <p:bldP spid="38" grpId="0" animBg="1"/>
      <p:bldP spid="38" grpId="1" animBg="1"/>
      <p:bldP spid="40" grpId="0" animBg="1"/>
      <p:bldP spid="40" grpId="1" animBg="1"/>
      <p:bldP spid="41" grpId="0" animBg="1"/>
      <p:bldP spid="41" grpId="1" animBg="1"/>
      <p:bldP spid="42" grpId="0" animBg="1"/>
      <p:bldP spid="42" grpId="1" animBg="1"/>
      <p:bldP spid="43" grpId="0" animBg="1"/>
      <p:bldP spid="43" grpId="1" animBg="1"/>
      <p:bldP spid="44" grpId="0" animBg="1"/>
      <p:bldP spid="44" grpId="1" animBg="1"/>
      <p:bldP spid="45" grpId="0" animBg="1"/>
      <p:bldP spid="45" grpId="1" animBg="1"/>
      <p:bldP spid="46" grpId="0" animBg="1"/>
      <p:bldP spid="46" grpId="1" animBg="1"/>
      <p:bldP spid="49" grpId="0" animBg="1"/>
      <p:bldP spid="49" grpId="1" animBg="1"/>
      <p:bldP spid="50" grpId="0" animBg="1"/>
      <p:bldP spid="50" grpId="1" animBg="1"/>
      <p:bldP spid="56" grpId="0" animBg="1"/>
      <p:bldP spid="57" grpId="0" animBg="1"/>
      <p:bldP spid="58" grpId="0" animBg="1"/>
      <p:bldP spid="60" grpId="0" animBg="1"/>
      <p:bldP spid="61" grpId="0" animBg="1"/>
      <p:bldP spid="62" grpId="0" animBg="1"/>
      <p:bldP spid="63" grpId="0" animBg="1"/>
      <p:bldP spid="6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BDDAA3-45DB-236C-D745-1B81E7385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611539"/>
            <a:ext cx="3505200" cy="638175"/>
          </a:xfrm>
        </p:spPr>
        <p:txBody>
          <a:bodyPr>
            <a:normAutofit fontScale="90000"/>
          </a:bodyPr>
          <a:lstStyle/>
          <a:p>
            <a:r>
              <a:rPr lang="fr-CA" dirty="0"/>
              <a:t>Implémentation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E21A32B-D021-454F-F605-544AA27E9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FE5E62-E457-4AA2-8C0B-BFE71E3E8F18}" type="slidenum">
              <a:rPr lang="fr-CA" smtClean="0"/>
              <a:t>9</a:t>
            </a:fld>
            <a:endParaRPr lang="fr-CA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D3102D-0008-B8CA-CF5C-79482659C3CA}"/>
              </a:ext>
            </a:extLst>
          </p:cNvPr>
          <p:cNvSpPr/>
          <p:nvPr/>
        </p:nvSpPr>
        <p:spPr>
          <a:xfrm>
            <a:off x="4923392" y="3525513"/>
            <a:ext cx="2136465" cy="1223215"/>
          </a:xfrm>
          <a:prstGeom prst="rect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A" sz="2400" dirty="0"/>
              <a:t>Passerelle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5B9610B-1E61-278D-CBDB-B844192E0EF5}"/>
              </a:ext>
            </a:extLst>
          </p:cNvPr>
          <p:cNvSpPr/>
          <p:nvPr/>
        </p:nvSpPr>
        <p:spPr>
          <a:xfrm>
            <a:off x="4643168" y="401043"/>
            <a:ext cx="2282278" cy="975482"/>
          </a:xfrm>
          <a:prstGeom prst="rect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A" sz="2400" dirty="0"/>
              <a:t>Solar</a:t>
            </a:r>
          </a:p>
        </p:txBody>
      </p:sp>
      <p:sp>
        <p:nvSpPr>
          <p:cNvPr id="10" name="Arrow: Right 13">
            <a:extLst>
              <a:ext uri="{FF2B5EF4-FFF2-40B4-BE49-F238E27FC236}">
                <a16:creationId xmlns:a16="http://schemas.microsoft.com/office/drawing/2014/main" id="{962EABF5-836A-B600-9080-7FDEE8C35D29}"/>
              </a:ext>
            </a:extLst>
          </p:cNvPr>
          <p:cNvSpPr/>
          <p:nvPr/>
        </p:nvSpPr>
        <p:spPr>
          <a:xfrm rot="16200000">
            <a:off x="2627267" y="4669740"/>
            <a:ext cx="1172494" cy="647701"/>
          </a:xfrm>
          <a:prstGeom prst="rightArrow">
            <a:avLst>
              <a:gd name="adj1" fmla="val 20588"/>
              <a:gd name="adj2" fmla="val 5000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2" name="Arrow: Right 14">
            <a:extLst>
              <a:ext uri="{FF2B5EF4-FFF2-40B4-BE49-F238E27FC236}">
                <a16:creationId xmlns:a16="http://schemas.microsoft.com/office/drawing/2014/main" id="{C3BCD86E-AC14-5748-C1F5-624A4175F2A8}"/>
              </a:ext>
            </a:extLst>
          </p:cNvPr>
          <p:cNvSpPr/>
          <p:nvPr/>
        </p:nvSpPr>
        <p:spPr>
          <a:xfrm>
            <a:off x="3733800" y="3778651"/>
            <a:ext cx="971550" cy="647701"/>
          </a:xfrm>
          <a:prstGeom prst="rightArrow">
            <a:avLst>
              <a:gd name="adj1" fmla="val 20588"/>
              <a:gd name="adj2" fmla="val 5000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B2231F5-4495-B3DC-54E4-6CD46047D874}"/>
              </a:ext>
            </a:extLst>
          </p:cNvPr>
          <p:cNvSpPr/>
          <p:nvPr/>
        </p:nvSpPr>
        <p:spPr>
          <a:xfrm>
            <a:off x="4881418" y="5072488"/>
            <a:ext cx="2136465" cy="1029189"/>
          </a:xfrm>
          <a:prstGeom prst="rect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CA" sz="2400" dirty="0"/>
              <a:t>NOMAD</a:t>
            </a:r>
          </a:p>
        </p:txBody>
      </p:sp>
      <p:sp>
        <p:nvSpPr>
          <p:cNvPr id="16" name="Arrow: Right 22">
            <a:extLst>
              <a:ext uri="{FF2B5EF4-FFF2-40B4-BE49-F238E27FC236}">
                <a16:creationId xmlns:a16="http://schemas.microsoft.com/office/drawing/2014/main" id="{3910A552-0FCB-0BF2-19C7-E7AA99F5E0B5}"/>
              </a:ext>
            </a:extLst>
          </p:cNvPr>
          <p:cNvSpPr/>
          <p:nvPr/>
        </p:nvSpPr>
        <p:spPr>
          <a:xfrm flipH="1">
            <a:off x="7256132" y="5135541"/>
            <a:ext cx="2247541" cy="647701"/>
          </a:xfrm>
          <a:prstGeom prst="rightArrow">
            <a:avLst>
              <a:gd name="adj1" fmla="val 20588"/>
              <a:gd name="adj2" fmla="val 5000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8" name="Arrow: Right 16">
            <a:extLst>
              <a:ext uri="{FF2B5EF4-FFF2-40B4-BE49-F238E27FC236}">
                <a16:creationId xmlns:a16="http://schemas.microsoft.com/office/drawing/2014/main" id="{4365513C-49CC-BB22-2E98-DF4EE8FD4CC9}"/>
              </a:ext>
            </a:extLst>
          </p:cNvPr>
          <p:cNvSpPr/>
          <p:nvPr/>
        </p:nvSpPr>
        <p:spPr>
          <a:xfrm rot="10800000" flipH="1">
            <a:off x="7289002" y="3815252"/>
            <a:ext cx="1029088" cy="647701"/>
          </a:xfrm>
          <a:prstGeom prst="rightArrow">
            <a:avLst>
              <a:gd name="adj1" fmla="val 20588"/>
              <a:gd name="adj2" fmla="val 5000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20" name="Image 19">
            <a:extLst>
              <a:ext uri="{FF2B5EF4-FFF2-40B4-BE49-F238E27FC236}">
                <a16:creationId xmlns:a16="http://schemas.microsoft.com/office/drawing/2014/main" id="{ECDFCD70-C693-92E0-466A-1D5DC63A9A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5445" y="3726997"/>
            <a:ext cx="619211" cy="609685"/>
          </a:xfrm>
          <a:prstGeom prst="rect">
            <a:avLst/>
          </a:prstGeom>
        </p:spPr>
      </p:pic>
      <p:pic>
        <p:nvPicPr>
          <p:cNvPr id="22" name="Image 21">
            <a:extLst>
              <a:ext uri="{FF2B5EF4-FFF2-40B4-BE49-F238E27FC236}">
                <a16:creationId xmlns:a16="http://schemas.microsoft.com/office/drawing/2014/main" id="{C9B92E88-B810-6662-4771-7621C7C7F98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161" t="16880"/>
          <a:stretch/>
        </p:blipFill>
        <p:spPr>
          <a:xfrm>
            <a:off x="8447622" y="3863259"/>
            <a:ext cx="2136465" cy="647701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85E52297-2D41-AE03-D7DE-50E7AD714F41}"/>
              </a:ext>
            </a:extLst>
          </p:cNvPr>
          <p:cNvSpPr/>
          <p:nvPr/>
        </p:nvSpPr>
        <p:spPr>
          <a:xfrm rot="10800000">
            <a:off x="3145630" y="5454065"/>
            <a:ext cx="1497538" cy="1447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6184BEC-1079-35C3-B385-5DA812F78319}"/>
              </a:ext>
            </a:extLst>
          </p:cNvPr>
          <p:cNvSpPr/>
          <p:nvPr/>
        </p:nvSpPr>
        <p:spPr>
          <a:xfrm rot="5400000">
            <a:off x="9007058" y="5017659"/>
            <a:ext cx="872812" cy="1447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28" name="Arrow: Right 16">
            <a:extLst>
              <a:ext uri="{FF2B5EF4-FFF2-40B4-BE49-F238E27FC236}">
                <a16:creationId xmlns:a16="http://schemas.microsoft.com/office/drawing/2014/main" id="{65512C33-1FF3-746C-51AA-A800FC0ABB7A}"/>
              </a:ext>
            </a:extLst>
          </p:cNvPr>
          <p:cNvSpPr/>
          <p:nvPr/>
        </p:nvSpPr>
        <p:spPr>
          <a:xfrm rot="16200000" flipH="1">
            <a:off x="6118257" y="2709905"/>
            <a:ext cx="698150" cy="647701"/>
          </a:xfrm>
          <a:prstGeom prst="rightArrow">
            <a:avLst>
              <a:gd name="adj1" fmla="val 20588"/>
              <a:gd name="adj2" fmla="val 5000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0" name="Arrow: Right 13">
            <a:extLst>
              <a:ext uri="{FF2B5EF4-FFF2-40B4-BE49-F238E27FC236}">
                <a16:creationId xmlns:a16="http://schemas.microsoft.com/office/drawing/2014/main" id="{2D8111CC-E7A4-95DD-3AE2-654169274BD6}"/>
              </a:ext>
            </a:extLst>
          </p:cNvPr>
          <p:cNvSpPr/>
          <p:nvPr/>
        </p:nvSpPr>
        <p:spPr>
          <a:xfrm rot="16200000">
            <a:off x="4917944" y="2699313"/>
            <a:ext cx="698150" cy="647701"/>
          </a:xfrm>
          <a:prstGeom prst="rightArrow">
            <a:avLst>
              <a:gd name="adj1" fmla="val 20588"/>
              <a:gd name="adj2" fmla="val 5000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32" name="Image 31">
            <a:extLst>
              <a:ext uri="{FF2B5EF4-FFF2-40B4-BE49-F238E27FC236}">
                <a16:creationId xmlns:a16="http://schemas.microsoft.com/office/drawing/2014/main" id="{8FB8CB0B-B2D2-ECC7-AF3A-9D91C21BC4D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15217" y="2245088"/>
            <a:ext cx="851423" cy="420818"/>
          </a:xfrm>
          <a:prstGeom prst="rect">
            <a:avLst/>
          </a:prstGeom>
        </p:spPr>
      </p:pic>
      <p:pic>
        <p:nvPicPr>
          <p:cNvPr id="34" name="Image 33">
            <a:extLst>
              <a:ext uri="{FF2B5EF4-FFF2-40B4-BE49-F238E27FC236}">
                <a16:creationId xmlns:a16="http://schemas.microsoft.com/office/drawing/2014/main" id="{5FF1F2F3-132B-6E8E-3146-CD52695E062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43481" y="2181240"/>
            <a:ext cx="2857035" cy="547456"/>
          </a:xfrm>
          <a:prstGeom prst="rect">
            <a:avLst/>
          </a:prstGeom>
        </p:spPr>
      </p:pic>
      <p:sp>
        <p:nvSpPr>
          <p:cNvPr id="36" name="Arrow: Right 13">
            <a:extLst>
              <a:ext uri="{FF2B5EF4-FFF2-40B4-BE49-F238E27FC236}">
                <a16:creationId xmlns:a16="http://schemas.microsoft.com/office/drawing/2014/main" id="{29004A8F-BCAE-BDD6-57B2-69CBC60DBD7A}"/>
              </a:ext>
            </a:extLst>
          </p:cNvPr>
          <p:cNvSpPr/>
          <p:nvPr/>
        </p:nvSpPr>
        <p:spPr>
          <a:xfrm rot="16200000">
            <a:off x="4879230" y="1597477"/>
            <a:ext cx="698150" cy="647701"/>
          </a:xfrm>
          <a:prstGeom prst="rightArrow">
            <a:avLst>
              <a:gd name="adj1" fmla="val 20588"/>
              <a:gd name="adj2" fmla="val 5000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38" name="Arrow: Right 16">
            <a:extLst>
              <a:ext uri="{FF2B5EF4-FFF2-40B4-BE49-F238E27FC236}">
                <a16:creationId xmlns:a16="http://schemas.microsoft.com/office/drawing/2014/main" id="{376687F1-6621-DBF7-D23A-A4B615E25542}"/>
              </a:ext>
            </a:extLst>
          </p:cNvPr>
          <p:cNvSpPr/>
          <p:nvPr/>
        </p:nvSpPr>
        <p:spPr>
          <a:xfrm rot="16200000" flipH="1">
            <a:off x="6082021" y="1584923"/>
            <a:ext cx="698150" cy="647701"/>
          </a:xfrm>
          <a:prstGeom prst="rightArrow">
            <a:avLst>
              <a:gd name="adj1" fmla="val 20588"/>
              <a:gd name="adj2" fmla="val 5000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138853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1352</TotalTime>
  <Words>471</Words>
  <Application>Microsoft Office PowerPoint</Application>
  <PresentationFormat>Widescreen</PresentationFormat>
  <Paragraphs>84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Thème Office</vt:lpstr>
      <vt:lpstr>Meeting 7 septembre</vt:lpstr>
      <vt:lpstr>Ordre du jour (tel que sur DokuWiki)</vt:lpstr>
      <vt:lpstr>Vue d’ensemble sur l’objectif du projet</vt:lpstr>
      <vt:lpstr>Retour sur la dernière rencontre</vt:lpstr>
      <vt:lpstr>Problème de partition des contraintes</vt:lpstr>
      <vt:lpstr>Problème de partition des contraintes</vt:lpstr>
      <vt:lpstr>Problème de partition des contraintes</vt:lpstr>
      <vt:lpstr>Problème de partition des contraintes</vt:lpstr>
      <vt:lpstr>Implémentation</vt:lpstr>
      <vt:lpstr>Implémentation, 5 algos</vt:lpstr>
      <vt:lpstr>Résultats</vt:lpstr>
      <vt:lpstr>Résultats</vt:lpstr>
      <vt:lpstr>Résultats</vt:lpstr>
      <vt:lpstr>Résultats</vt:lpstr>
      <vt:lpstr>Notes sur NOMAD</vt:lpstr>
      <vt:lpstr>Pistes à explorer</vt:lpstr>
      <vt:lpstr>Pour les deux prochaines semaines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Meeting 30 juin</dc:title>
  <dc:creator>Xavier Lebeuf</dc:creator>
  <cp:lastModifiedBy>Xavier Lebeuf</cp:lastModifiedBy>
  <cp:revision>32</cp:revision>
  <dcterms:created xsi:type="dcterms:W3CDTF">2022-06-27T17:12:09Z</dcterms:created>
  <dcterms:modified xsi:type="dcterms:W3CDTF">2022-09-07T17:56:33Z</dcterms:modified>
</cp:coreProperties>
</file>